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5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  <a:srgbClr val="FFFC00"/>
    <a:srgbClr val="F5F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746"/>
  </p:normalViewPr>
  <p:slideViewPr>
    <p:cSldViewPr snapToGrid="0" snapToObjects="1">
      <p:cViewPr varScale="1">
        <p:scale>
          <a:sx n="113" d="100"/>
          <a:sy n="11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A71E-5748-E34C-8AB4-B7A054ADA63A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773C-2958-7540-8A49-34240130677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8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916" y="1374009"/>
            <a:ext cx="5445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latin typeface="+mj-lt"/>
                <a:ea typeface="黑体" panose="02010609060101010101" charset="-122"/>
                <a:cs typeface="黑体" panose="02010609060101010101" charset="-122"/>
              </a:rPr>
              <a:t>课题</a:t>
            </a:r>
            <a:r>
              <a:rPr kumimoji="1" lang="en-US" altLang="zh-CN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r>
              <a:rPr kumimoji="1"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深度学习概述</a:t>
            </a:r>
            <a:endParaRPr kumimoji="1" lang="en-US" altLang="zh-CN" sz="4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6950287" y="2784475"/>
            <a:ext cx="3801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chemeClr val="bg1"/>
                </a:solidFill>
                <a:latin typeface="+mj-lt"/>
                <a:ea typeface="黑体" panose="02010609060101010101" charset="-122"/>
                <a:cs typeface="黑体" panose="02010609060101010101" charset="-122"/>
              </a:rPr>
              <a:t>讲师</a:t>
            </a:r>
            <a:r>
              <a:rPr kumimoji="1" lang="en-US" altLang="zh-CN" sz="3600" b="1" dirty="0">
                <a:solidFill>
                  <a:schemeClr val="bg1"/>
                </a:solidFill>
                <a:latin typeface="+mj-lt"/>
                <a:ea typeface="华文琥珀" panose="02010800040101010101" charset="-122"/>
                <a:cs typeface="黑体" panose="02010609060101010101" charset="-122"/>
              </a:rPr>
              <a:t>:</a:t>
            </a:r>
            <a:endParaRPr kumimoji="1"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华文琥珀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4115" y="4293329"/>
            <a:ext cx="5160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2018-</a:t>
            </a:r>
            <a:r>
              <a:rPr lang="zh-CN" altLang="en-US" sz="2400" b="1" dirty="0">
                <a:solidFill>
                  <a:schemeClr val="bg1"/>
                </a:solidFill>
              </a:rPr>
              <a:t>（周一）上课时间</a:t>
            </a:r>
            <a:r>
              <a:rPr lang="en-US" altLang="zh-CN" sz="2400" b="1" dirty="0">
                <a:solidFill>
                  <a:schemeClr val="bg1"/>
                </a:solidFill>
              </a:rPr>
              <a:t>20:30-22:30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576591" y="1561293"/>
            <a:ext cx="303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神经网络之感知机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26B8E7-2BE3-4AA1-9F43-BD575E1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18" y="2435392"/>
            <a:ext cx="8072761" cy="31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3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576591" y="1561293"/>
            <a:ext cx="303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神经网络之感知机</a:t>
            </a:r>
            <a:endParaRPr lang="en-US" altLang="zh-CN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7D4659-4781-4F84-8076-DC5E2A1B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16" y="2175029"/>
            <a:ext cx="8290966" cy="3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8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263119" y="1551237"/>
            <a:ext cx="414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神经网络之浅层神经网络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24D39-387E-4EA5-9432-03476D9E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6" y="2261640"/>
            <a:ext cx="7433568" cy="35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0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263119" y="1551237"/>
            <a:ext cx="414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神经网络之深度神经网络</a:t>
            </a:r>
            <a:endParaRPr lang="en-US" altLang="zh-CN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F4DE3A-9090-43BA-9058-66534A6E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57" y="2099913"/>
            <a:ext cx="6989686" cy="362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263119" y="1551237"/>
            <a:ext cx="444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神经网络直观理解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逻辑与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0DBBD-0654-41FC-B9C8-D8E6C7F2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90" y="2129944"/>
            <a:ext cx="6936420" cy="34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263119" y="1551237"/>
            <a:ext cx="444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神经网络直观理解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逻辑或</a:t>
            </a:r>
            <a:endParaRPr lang="en-US" altLang="zh-CN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DCDCE9-C924-4276-BA47-4433DEEB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7" y="2184710"/>
            <a:ext cx="7060706" cy="35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4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3917584" y="1551237"/>
            <a:ext cx="4996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神经网络直观理解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非线性可分</a:t>
            </a:r>
            <a:endParaRPr lang="en-US" altLang="zh-CN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508126-4B9E-4DA8-A6F9-8334E2EC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18" y="2252827"/>
            <a:ext cx="7691021" cy="32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0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3917584" y="1551237"/>
            <a:ext cx="4996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神经网络直观理解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非线性可分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2F8C9F-20D7-4730-974F-128AB672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093" y="2112994"/>
            <a:ext cx="8050700" cy="35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21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25021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3917584" y="1551237"/>
            <a:ext cx="4996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神经网络直观理解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非线性可分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90FB9D-BF9C-466E-BACD-5F8F88F5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04" y="2103480"/>
            <a:ext cx="6368249" cy="35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7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8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7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课程目录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2164414" y="1535837"/>
            <a:ext cx="5699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DC28FF-E699-4C6C-9F62-AED95644EEF3}"/>
              </a:ext>
            </a:extLst>
          </p:cNvPr>
          <p:cNvSpPr txBox="1"/>
          <p:nvPr/>
        </p:nvSpPr>
        <p:spPr>
          <a:xfrm>
            <a:off x="2663301" y="2166151"/>
            <a:ext cx="6622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深度学习的应用场景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神经网络的起源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神经网络的基本结构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617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705776" y="1535837"/>
            <a:ext cx="2780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深度学习的应用</a:t>
            </a:r>
            <a:endParaRPr lang="en-US" altLang="zh-CN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A8D815-5A53-43E8-B748-BC46102A99E9}"/>
              </a:ext>
            </a:extLst>
          </p:cNvPr>
          <p:cNvSpPr txBox="1"/>
          <p:nvPr/>
        </p:nvSpPr>
        <p:spPr>
          <a:xfrm>
            <a:off x="2228296" y="2210541"/>
            <a:ext cx="8167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语音识别</a:t>
            </a:r>
            <a:endParaRPr lang="en-US" altLang="zh-CN" dirty="0"/>
          </a:p>
          <a:p>
            <a:r>
              <a:rPr lang="zh-CN" altLang="en-US" dirty="0"/>
              <a:t>图像应用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大规模</a:t>
            </a:r>
            <a:r>
              <a:rPr lang="en-US" altLang="zh-CN" dirty="0"/>
              <a:t>(</a:t>
            </a:r>
            <a:r>
              <a:rPr lang="zh-CN" altLang="en-US" dirty="0"/>
              <a:t>大数据量</a:t>
            </a:r>
            <a:r>
              <a:rPr lang="en-US" altLang="zh-CN" dirty="0"/>
              <a:t>)</a:t>
            </a:r>
            <a:r>
              <a:rPr lang="zh-CN" altLang="en-US" dirty="0"/>
              <a:t>图片识别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/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  <a:r>
              <a:rPr lang="zh-CN" altLang="en-US" dirty="0"/>
              <a:t>基于图片的搜索服务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图片内容识别</a:t>
            </a:r>
            <a:r>
              <a:rPr lang="en-US" altLang="zh-CN" dirty="0"/>
              <a:t>(</a:t>
            </a:r>
            <a:r>
              <a:rPr lang="zh-CN" altLang="en-US" dirty="0"/>
              <a:t>具体图片内容信息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NPL(</a:t>
            </a:r>
            <a:r>
              <a:rPr lang="zh-CN" altLang="en-US" dirty="0"/>
              <a:t>自然语言</a:t>
            </a:r>
            <a:r>
              <a:rPr lang="en-US" altLang="zh-CN" dirty="0"/>
              <a:t>)</a:t>
            </a:r>
            <a:r>
              <a:rPr lang="zh-CN" altLang="en-US" dirty="0"/>
              <a:t>处理</a:t>
            </a:r>
            <a:endParaRPr lang="en-US" altLang="zh-CN" dirty="0"/>
          </a:p>
          <a:p>
            <a:r>
              <a:rPr lang="zh-CN" altLang="en-US" dirty="0"/>
              <a:t>游戏、机器人等</a:t>
            </a:r>
            <a:endParaRPr lang="en-US" altLang="zh-CN" dirty="0"/>
          </a:p>
          <a:p>
            <a:r>
              <a:rPr lang="zh-CN" altLang="en-US" dirty="0"/>
              <a:t>常见的机器学习领用应用</a:t>
            </a:r>
            <a:r>
              <a:rPr lang="en-US" altLang="zh-CN" dirty="0"/>
              <a:t>(</a:t>
            </a:r>
            <a:r>
              <a:rPr lang="zh-CN" altLang="en-US" dirty="0"/>
              <a:t>聚类、分类、回归等问题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93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705776" y="1535837"/>
            <a:ext cx="2780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机器学习回顾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AF1E4A-BC05-4BC8-AE3C-911F8309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34" y="2288497"/>
            <a:ext cx="7726532" cy="27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705776" y="1535837"/>
            <a:ext cx="2780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机器学习回顾</a:t>
            </a:r>
            <a:endParaRPr lang="en-US" altLang="zh-CN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B7F653-DF62-4220-8428-6F636638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90" y="2133979"/>
            <a:ext cx="7850819" cy="37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045564" y="1535837"/>
            <a:ext cx="410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神经网络来源之人的思考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3C8FA2-32BB-4783-B344-7D092F28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63" y="2210624"/>
            <a:ext cx="6427098" cy="32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045564" y="1535837"/>
            <a:ext cx="410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神经网络来源之“神经元”</a:t>
            </a:r>
            <a:endParaRPr lang="en-US" altLang="zh-CN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6E86D1-446A-4C4A-982E-84BC0AFD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26" y="2084513"/>
            <a:ext cx="7362548" cy="35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6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045564" y="1535837"/>
            <a:ext cx="410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神经网络来源之“神经元”</a:t>
            </a:r>
            <a:endParaRPr lang="en-US" altLang="zh-CN" sz="28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6E86D1-446A-4C4A-982E-84BC0AFD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26" y="2084513"/>
            <a:ext cx="7362548" cy="35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6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"/>
          <p:cNvSpPr/>
          <p:nvPr/>
        </p:nvSpPr>
        <p:spPr>
          <a:xfrm>
            <a:off x="1168249" y="1210414"/>
            <a:ext cx="10331023" cy="4760896"/>
          </a:xfrm>
          <a:prstGeom prst="roundRect">
            <a:avLst>
              <a:gd name="adj" fmla="val 16667"/>
            </a:avLst>
          </a:prstGeom>
          <a:solidFill>
            <a:srgbClr val="FFFFFE">
              <a:alpha val="50195"/>
            </a:srgbClr>
          </a:solidFill>
          <a:ln w="12700">
            <a:solidFill>
              <a:srgbClr val="42719B"/>
            </a:solidFill>
            <a:miter/>
          </a:ln>
        </p:spPr>
        <p:txBody>
          <a:bodyPr lIns="45719" rIns="45719"/>
          <a:lstStyle/>
          <a:p>
            <a:pPr marL="457200" indent="-457200">
              <a:buFont typeface="+mj-lt"/>
              <a:buAutoNum type="arabicPeriod"/>
              <a:defRPr sz="24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pPr>
            <a:endParaRPr dirty="0"/>
          </a:p>
        </p:txBody>
      </p:sp>
      <p:sp>
        <p:nvSpPr>
          <p:cNvPr id="34" name="文本框 4"/>
          <p:cNvSpPr txBox="1"/>
          <p:nvPr/>
        </p:nvSpPr>
        <p:spPr>
          <a:xfrm rot="20615195">
            <a:off x="383316" y="367141"/>
            <a:ext cx="1733806" cy="58477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76717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文琥珀" panose="02010800040101010101" charset="-122"/>
              </a:defRPr>
            </a:lvl1pPr>
          </a:lstStyle>
          <a:p>
            <a:r>
              <a:rPr lang="zh-CN" altLang="en-US" dirty="0"/>
              <a:t>课程内容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C29A4-05A2-45C9-928D-4603ABEF23F9}"/>
              </a:ext>
            </a:extLst>
          </p:cNvPr>
          <p:cNvSpPr txBox="1"/>
          <p:nvPr/>
        </p:nvSpPr>
        <p:spPr>
          <a:xfrm>
            <a:off x="4045564" y="1535837"/>
            <a:ext cx="410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神经网络来源之“神经元”</a:t>
            </a:r>
            <a:endParaRPr lang="en-US" altLang="zh-CN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814A7-28A8-4409-B203-B2EA52A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23" y="2059057"/>
            <a:ext cx="7546354" cy="36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95515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191</Words>
  <Application>Microsoft Office PowerPoint</Application>
  <PresentationFormat>宽屏</PresentationFormat>
  <Paragraphs>50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DengXian</vt:lpstr>
      <vt:lpstr>DengXian Light</vt:lpstr>
      <vt:lpstr>黑体</vt:lpstr>
      <vt:lpstr>华文琥珀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shanquan</cp:lastModifiedBy>
  <cp:revision>83</cp:revision>
  <dcterms:created xsi:type="dcterms:W3CDTF">2017-09-02T13:34:00Z</dcterms:created>
  <dcterms:modified xsi:type="dcterms:W3CDTF">2018-06-27T13:16:30Z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